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exen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5134c98f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5134c98f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5134c98f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5134c98f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ab7eb47d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ab7eb47d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ab7eb47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ab7eb47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ab7eb47d3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ab7eb47d3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134c98f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5134c98f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ab7eb47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ab7eb47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ab7eb47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ab7eb47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ab7eb47d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ab7eb47d3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ab7eb47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ab7eb47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ab7eb4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ab7eb4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b7eb47d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b7eb47d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ab7eb47d3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ab7eb47d3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ab7eb47d3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ab7eb47d3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ab7eb47d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ab7eb47d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ab7eb47d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ab7eb47d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5134c98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5134c98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ab7eb47d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ab7eb47d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ab7eb47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ab7eb47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ab7eb47d3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ab7eb47d3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ab7eb47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ab7eb47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ab7eb47d3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ab7eb47d3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ab7eb47d3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ab7eb47d3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ab7eb47d3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ab7eb47d3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134c98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134c98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A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r="28556"/>
          <a:stretch/>
        </p:blipFill>
        <p:spPr>
          <a:xfrm>
            <a:off x="5469347" y="0"/>
            <a:ext cx="36746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72525" y="394650"/>
            <a:ext cx="46329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111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8DAD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7775" y="2451075"/>
            <a:ext cx="262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Code Brigade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5500" y="2921625"/>
            <a:ext cx="47634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Tanmay Nikam | Yash Gadhave | Sagar Yadav</a:t>
            </a:r>
            <a:endParaRPr sz="15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86092400065 | 86092400081 | 86092400086</a:t>
            </a:r>
            <a:endParaRPr sz="15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B012 | B027 | B32</a:t>
            </a:r>
            <a:endParaRPr sz="15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49900" y="612775"/>
            <a:ext cx="20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8DADC"/>
                </a:solidFill>
                <a:latin typeface="Lexend"/>
                <a:ea typeface="Lexend"/>
                <a:cs typeface="Lexend"/>
                <a:sym typeface="Lexend"/>
              </a:rPr>
              <a:t>Hack-A-Stat | 2025</a:t>
            </a:r>
            <a:endParaRPr b="1"/>
          </a:p>
        </p:txBody>
      </p:sp>
      <p:sp>
        <p:nvSpPr>
          <p:cNvPr id="60" name="Google Shape;60;p13"/>
          <p:cNvSpPr txBox="1"/>
          <p:nvPr/>
        </p:nvSpPr>
        <p:spPr>
          <a:xfrm>
            <a:off x="649900" y="957275"/>
            <a:ext cx="33144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FAEE"/>
                </a:solidFill>
                <a:latin typeface="Lexend"/>
                <a:ea typeface="Lexend"/>
                <a:cs typeface="Lexend"/>
                <a:sym typeface="Lexend"/>
              </a:rPr>
              <a:t>Hackathon Solutions</a:t>
            </a:r>
            <a:endParaRPr sz="3600">
              <a:solidFill>
                <a:srgbClr val="F1FAE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2"/>
            <a:ext cx="9143999" cy="513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199050" y="78900"/>
            <a:ext cx="8745900" cy="4985700"/>
          </a:xfrm>
          <a:prstGeom prst="roundRect">
            <a:avLst>
              <a:gd name="adj" fmla="val 16667"/>
            </a:avLst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002850" y="355025"/>
            <a:ext cx="3036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752700" y="278750"/>
            <a:ext cx="812400" cy="8124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391388" y="-566375"/>
            <a:ext cx="2037900" cy="18429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5367475" y="3613525"/>
            <a:ext cx="2082300" cy="20463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8199525" y="3084575"/>
            <a:ext cx="328800" cy="328800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5845550" y="981650"/>
            <a:ext cx="2571000" cy="2571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Marketing</a:t>
            </a:r>
            <a:br>
              <a:rPr lang="en" b="1">
                <a:latin typeface="Lexend"/>
                <a:ea typeface="Lexend"/>
                <a:cs typeface="Lexend"/>
                <a:sym typeface="Lexend"/>
              </a:rPr>
            </a:br>
            <a:r>
              <a:rPr lang="en" b="1">
                <a:latin typeface="Lexend"/>
                <a:ea typeface="Lexend"/>
                <a:cs typeface="Lexend"/>
                <a:sym typeface="Lexend"/>
              </a:rPr>
              <a:t>Strategy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151075" y="1612475"/>
            <a:ext cx="3850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analytics &amp; insights in </a:t>
            </a:r>
            <a:r>
              <a:rPr lang="en" sz="1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Global Toothpaste market</a:t>
            </a:r>
            <a:endParaRPr sz="15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Analyze toothpaste sales data from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top subsidiaries across four countries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to help Colgate optimize marketing strategies. </a:t>
            </a:r>
            <a:endParaRPr sz="15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151075" y="875475"/>
            <a:ext cx="27357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1322675" y="891963"/>
            <a:ext cx="273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Problem Statement II 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802275" y="1563150"/>
            <a:ext cx="2831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endParaRPr sz="47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cleaning</a:t>
            </a:r>
            <a:endParaRPr sz="47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76" name="Google Shape;176;p25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25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6435125" y="466413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083675" y="928050"/>
            <a:ext cx="3000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Random Forest Classifier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trained on the data to predict missing values in the</a:t>
            </a: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'CP SUB BRAND' column,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leveraging the relationships between other features to </a:t>
            </a: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estimate the most likely values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model's predictions are used to</a:t>
            </a: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fill the remaining null values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 the 'CP SUB BRAND' column.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1802275" y="1563150"/>
            <a:ext cx="2831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Outliers</a:t>
            </a:r>
            <a:endParaRPr sz="47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25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/>
          <p:nvPr/>
        </p:nvSpPr>
        <p:spPr>
          <a:xfrm>
            <a:off x="6435125" y="466413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513300" y="928050"/>
            <a:ext cx="35703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function uses the </a:t>
            </a: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Interquartile Range (IQR) method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define outlier boundaries.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Outliers are replaced with the median value of the respective column.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Box plots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are generated to visualize the data before and after outlier correction.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remaining extreme values, not considered errors, are acknowledged as potentially valid based on domain knowledge. 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9C784-1D60-460D-B78F-E95EF829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6" y="171115"/>
            <a:ext cx="8440328" cy="4801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802275" y="1563150"/>
            <a:ext cx="2831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Measures</a:t>
            </a:r>
            <a:endParaRPr sz="4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03" name="Google Shape;203;p28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25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6435125" y="466413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513300" y="928050"/>
            <a:ext cx="35703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Total Volume and Target Volume (Gauge Chart)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: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Achieved: 30 billion units.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Target: 59 billion units.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Insights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: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The total volume achieved is approximately 50.8% of the target.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Scope for improvement in production or sales performance.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1802275" y="1563150"/>
            <a:ext cx="2831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Measures</a:t>
            </a:r>
            <a:endParaRPr sz="4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14" name="Google Shape;214;p29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25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6435125" y="466413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2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857575" y="1150875"/>
            <a:ext cx="3570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Total Revenue and Target Revenue (Gauge Chart)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: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Achieved: 27 billion.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Target: 55 billion.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Insights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: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The total revenue achieved is about 49% of the target.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A focus on revenue growth strategies is essential to bridge the gap.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3407325" y="1925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152400" y="865650"/>
            <a:ext cx="2791800" cy="18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Amazon Oral Care </a:t>
            </a:r>
            <a:br>
              <a:rPr lang="en"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Customer reviews  </a:t>
            </a: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| sentiment analysis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t="16114"/>
          <a:stretch/>
        </p:blipFill>
        <p:spPr>
          <a:xfrm rot="772571">
            <a:off x="4115259" y="3537807"/>
            <a:ext cx="2155805" cy="116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7475" y="1443948"/>
            <a:ext cx="2299260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199050" y="78900"/>
            <a:ext cx="8745900" cy="4985700"/>
          </a:xfrm>
          <a:prstGeom prst="roundRect">
            <a:avLst>
              <a:gd name="adj" fmla="val 16667"/>
            </a:avLst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300" y="1960300"/>
            <a:ext cx="2037976" cy="13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3002850" y="355025"/>
            <a:ext cx="3036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5752700" y="278750"/>
            <a:ext cx="812400" cy="8124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7391388" y="-566375"/>
            <a:ext cx="2037900" cy="18429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5367475" y="3613525"/>
            <a:ext cx="2082300" cy="20463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8199525" y="3084575"/>
            <a:ext cx="328800" cy="328800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845550" y="981650"/>
            <a:ext cx="2571000" cy="2571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Sentiment Analysis 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1151075" y="1623675"/>
            <a:ext cx="385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Sentiment analysis &amp; topic modeling for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Amazon Customer Feedback</a:t>
            </a:r>
            <a:endParaRPr sz="15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Build a machine learning or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NLP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-based tool providing actionable insights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for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consumers and sellers</a:t>
            </a:r>
            <a:endParaRPr sz="15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1151075" y="875475"/>
            <a:ext cx="29073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1322675" y="891963"/>
            <a:ext cx="273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Problem Statement III 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350" y="805772"/>
            <a:ext cx="6715826" cy="3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665725" y="169350"/>
            <a:ext cx="5106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Retail Shelf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Optimization | </a:t>
            </a:r>
            <a:r>
              <a:rPr lang="en" sz="1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PS I</a:t>
            </a: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3241350" y="315025"/>
            <a:ext cx="23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models used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1819125" y="11425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4079075" y="11425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2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6450425" y="11425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3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50" name="Google Shape;250;p32"/>
          <p:cNvCxnSpPr/>
          <p:nvPr/>
        </p:nvCxnSpPr>
        <p:spPr>
          <a:xfrm>
            <a:off x="3241350" y="1339150"/>
            <a:ext cx="0" cy="21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2"/>
          <p:cNvCxnSpPr/>
          <p:nvPr/>
        </p:nvCxnSpPr>
        <p:spPr>
          <a:xfrm>
            <a:off x="5547700" y="1339150"/>
            <a:ext cx="0" cy="21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2"/>
          <p:cNvSpPr txBox="1"/>
          <p:nvPr/>
        </p:nvSpPr>
        <p:spPr>
          <a:xfrm>
            <a:off x="770600" y="1717600"/>
            <a:ext cx="2164500" cy="21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VADER (Valence Aware Dictionary and sEntiment Reasoner)</a:t>
            </a: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This is a lexicon and rule-based sentiment analysis tool. It's used to calculate sentiment scores (positive, negative, neutral, and compound) for text data.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3468150" y="1717600"/>
            <a:ext cx="18633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RoBERTa (Robustly Optimized BERT Pre Training Approach)</a:t>
            </a: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This is a transformer-based model for sentiment analysis, specifically the 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9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cardiffnlp/twitter-roberta-base-sentiment</a:t>
            </a: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variant, fine-tuned for sentiment analysis on Twitter data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5864500" y="1717600"/>
            <a:ext cx="2082000" cy="2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NMF (Non-negative Matrix Factorization)</a:t>
            </a: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A Statistical modeling technique used to view top keywords associated with each topic are extracted to understand the underlying themes.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1783700" y="1752600"/>
            <a:ext cx="2831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Key </a:t>
            </a:r>
            <a:endParaRPr sz="47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Insights</a:t>
            </a:r>
            <a:endParaRPr sz="4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62" name="Google Shape;262;p33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12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4706525" y="6133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4762225" y="2920950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2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5330325" y="1256775"/>
            <a:ext cx="2534700" cy="8727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5273475" y="609350"/>
            <a:ext cx="338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NMF 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5324250" y="2920950"/>
            <a:ext cx="338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Vader 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26" y="1080380"/>
            <a:ext cx="5397000" cy="136524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275" y="3658463"/>
            <a:ext cx="7296150" cy="6381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3441288"/>
            <a:ext cx="7305675" cy="1295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88" y="670700"/>
            <a:ext cx="7315200" cy="228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34"/>
          <p:cNvSpPr txBox="1"/>
          <p:nvPr/>
        </p:nvSpPr>
        <p:spPr>
          <a:xfrm>
            <a:off x="789150" y="116075"/>
            <a:ext cx="338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Aspect Based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839925" y="2427675"/>
            <a:ext cx="338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914400" y="2987350"/>
            <a:ext cx="3000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Keyword Extraction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/>
          <p:nvPr/>
        </p:nvSpPr>
        <p:spPr>
          <a:xfrm>
            <a:off x="2090100" y="116150"/>
            <a:ext cx="4614300" cy="9519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2187125" y="222200"/>
            <a:ext cx="813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Vader Scores | </a:t>
            </a:r>
            <a:r>
              <a:rPr lang="en"/>
              <a:t>pos neu neg</a:t>
            </a:r>
            <a:r>
              <a:rPr lang="en" b="1"/>
              <a:t> </a:t>
            </a:r>
            <a:endParaRPr b="1"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r="32705"/>
          <a:stretch/>
        </p:blipFill>
        <p:spPr>
          <a:xfrm>
            <a:off x="1229375" y="1225825"/>
            <a:ext cx="5948499" cy="16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300" y="3090775"/>
            <a:ext cx="32480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2289250" y="28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RoBERT </a:t>
            </a:r>
            <a:r>
              <a:rPr lang="en"/>
              <a:t>Pairplots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5" y="1170125"/>
            <a:ext cx="731720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975" y="1803376"/>
            <a:ext cx="914325" cy="19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68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/>
        </p:nvSpPr>
        <p:spPr>
          <a:xfrm>
            <a:off x="2062225" y="730625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3269200" y="1710475"/>
            <a:ext cx="42894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thank you</a:t>
            </a:r>
            <a:endParaRPr sz="4200" b="1">
              <a:solidFill>
                <a:srgbClr val="1F1F1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7475" y="1443948"/>
            <a:ext cx="2299260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199050" y="78900"/>
            <a:ext cx="8745900" cy="4985700"/>
          </a:xfrm>
          <a:prstGeom prst="roundRect">
            <a:avLst>
              <a:gd name="adj" fmla="val 16667"/>
            </a:avLst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300" y="1960300"/>
            <a:ext cx="2037976" cy="13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002850" y="355025"/>
            <a:ext cx="3036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752700" y="278750"/>
            <a:ext cx="812400" cy="8124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391388" y="-566375"/>
            <a:ext cx="2037900" cy="18429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367475" y="3613525"/>
            <a:ext cx="2082300" cy="2046300"/>
          </a:xfrm>
          <a:prstGeom prst="flowChartConnector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8199525" y="3084575"/>
            <a:ext cx="328800" cy="328800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845550" y="981650"/>
            <a:ext cx="2571000" cy="2571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Optimization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51075" y="1500675"/>
            <a:ext cx="385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Develop a tool to optimize product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shelf allocation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on limited retail shelf space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considering factors like </a:t>
            </a:r>
            <a:r>
              <a:rPr lang="en" sz="1500" b="1">
                <a:latin typeface="Lexend"/>
                <a:ea typeface="Lexend"/>
                <a:cs typeface="Lexend"/>
                <a:sym typeface="Lexend"/>
              </a:rPr>
              <a:t>product popularity, seasonality, and profit margins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to maximize sales and profitability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151075" y="875475"/>
            <a:ext cx="27357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1322675" y="891963"/>
            <a:ext cx="273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Problem Statement I 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4374025" y="283200"/>
            <a:ext cx="4419300" cy="4577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-1735050" y="-253500"/>
            <a:ext cx="5397000" cy="53970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1802275" y="1563150"/>
            <a:ext cx="2831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Key </a:t>
            </a:r>
            <a:endParaRPr sz="47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Insights</a:t>
            </a:r>
            <a:endParaRPr sz="4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1514475" y="1478425"/>
            <a:ext cx="0" cy="178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12" y="772825"/>
            <a:ext cx="868424" cy="7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4697250" y="76193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780800" y="2707400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2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330325" y="1256775"/>
            <a:ext cx="2534700" cy="8727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330325" y="1320450"/>
            <a:ext cx="2534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Mean Squared Error: </a:t>
            </a:r>
            <a:r>
              <a:rPr lang="en" sz="950">
                <a:solidFill>
                  <a:srgbClr val="116644"/>
                </a:solidFill>
                <a:latin typeface="Lexend"/>
                <a:ea typeface="Lexend"/>
                <a:cs typeface="Lexend"/>
                <a:sym typeface="Lexend"/>
              </a:rPr>
              <a:t>1234.56</a:t>
            </a:r>
            <a:endParaRPr sz="950">
              <a:solidFill>
                <a:srgbClr val="116644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76200" marR="76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R-squared:</a:t>
            </a:r>
            <a:r>
              <a:rPr lang="en" sz="9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950">
                <a:solidFill>
                  <a:srgbClr val="116644"/>
                </a:solidFill>
                <a:latin typeface="Lexend"/>
                <a:ea typeface="Lexend"/>
                <a:cs typeface="Lexend"/>
                <a:sym typeface="Lexend"/>
              </a:rPr>
              <a:t>0.85</a:t>
            </a:r>
            <a:endParaRPr sz="950">
              <a:solidFill>
                <a:srgbClr val="116644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76200" marR="76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Best fitness (Total Profit)</a:t>
            </a:r>
            <a:r>
              <a:rPr lang="en" sz="9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en" sz="950">
                <a:solidFill>
                  <a:srgbClr val="116644"/>
                </a:solidFill>
                <a:latin typeface="Lexend"/>
                <a:ea typeface="Lexend"/>
                <a:cs typeface="Lexend"/>
                <a:sym typeface="Lexend"/>
              </a:rPr>
              <a:t>78901.23</a:t>
            </a:r>
            <a:endParaRPr sz="950">
              <a:solidFill>
                <a:srgbClr val="116644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50">
              <a:solidFill>
                <a:srgbClr val="1166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264200" y="757900"/>
            <a:ext cx="338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RandomForestRegressor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342825" y="2707400"/>
            <a:ext cx="338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Genetic Algorithm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362825" y="3312450"/>
            <a:ext cx="2534700" cy="8727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041375" y="3482700"/>
            <a:ext cx="2568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50" b="1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Best Fitness (Total Profit): 78901.23</a:t>
            </a:r>
            <a:endParaRPr sz="950" b="1">
              <a:solidFill>
                <a:srgbClr val="1166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241350" y="445025"/>
            <a:ext cx="23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models used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819125" y="14953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1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4079075" y="14953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2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6450425" y="1495388"/>
            <a:ext cx="415200" cy="415200"/>
          </a:xfrm>
          <a:prstGeom prst="flowChartConnector">
            <a:avLst/>
          </a:prstGeom>
          <a:solidFill>
            <a:srgbClr val="FCC8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3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3241350" y="1691950"/>
            <a:ext cx="0" cy="21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5547700" y="1691950"/>
            <a:ext cx="0" cy="21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7"/>
          <p:cNvSpPr txBox="1"/>
          <p:nvPr/>
        </p:nvSpPr>
        <p:spPr>
          <a:xfrm>
            <a:off x="770600" y="2070400"/>
            <a:ext cx="21645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RandomForestRegressor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Predicts product popularity (Regression).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468150" y="2070400"/>
            <a:ext cx="18633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           Prophet</a:t>
            </a: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Analyzes and predicts seasonal variations in sales (Time Series Forecasting).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864500" y="2070400"/>
            <a:ext cx="20820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Genetic Algorithm</a:t>
            </a: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1F1F1F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Optimizes shelf allocation for maximum profit (Optimization).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215750"/>
            <a:ext cx="3408600" cy="9519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Popularity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Scores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8650"/>
            <a:ext cx="83534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88300"/>
            <a:ext cx="6379500" cy="951900"/>
          </a:xfrm>
          <a:prstGeom prst="rect">
            <a:avLst/>
          </a:prstGeom>
          <a:solidFill>
            <a:srgbClr val="FDE5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546525" y="27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Seasonal Variance Analysis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50" y="3032325"/>
            <a:ext cx="5557600" cy="18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350" y="1101275"/>
            <a:ext cx="5705400" cy="19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335575" y="370750"/>
            <a:ext cx="48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Seasonal Variance Analysis</a:t>
            </a:r>
            <a:endParaRPr b="1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375" y="1197050"/>
            <a:ext cx="6016201" cy="35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27"/>
            <a:ext cx="9144001" cy="511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On-screen Show (16:9)</PresentationFormat>
  <Paragraphs>111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models used</vt:lpstr>
      <vt:lpstr>Popularity Scores </vt:lpstr>
      <vt:lpstr>Seasonal Variance Analysis</vt:lpstr>
      <vt:lpstr>Seasonal Variance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used</vt:lpstr>
      <vt:lpstr>PowerPoint Presentation</vt:lpstr>
      <vt:lpstr>PowerPoint Presentation</vt:lpstr>
      <vt:lpstr>Vader Scores | pos neu neg </vt:lpstr>
      <vt:lpstr>RoBERT Pairplots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Sagar Yadav</cp:lastModifiedBy>
  <cp:revision>1</cp:revision>
  <dcterms:modified xsi:type="dcterms:W3CDTF">2025-01-13T17:08:52Z</dcterms:modified>
</cp:coreProperties>
</file>